
<file path=[Content_Types].xml><?xml version="1.0" encoding="utf-8"?>
<Types xmlns="http://schemas.openxmlformats.org/package/2006/content-types">
  <Default Extension="png" ContentType="image/pn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371" r:id="rId3"/>
    <p:sldId id="373" r:id="rId4"/>
    <p:sldId id="376" r:id="rId5"/>
    <p:sldId id="374" r:id="rId6"/>
    <p:sldId id="375" r:id="rId7"/>
    <p:sldId id="336" r:id="rId8"/>
    <p:sldId id="269" r:id="rId9"/>
    <p:sldId id="265" r:id="rId10"/>
    <p:sldId id="274"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p:scale>
          <a:sx n="50" d="100"/>
          <a:sy n="50" d="100"/>
        </p:scale>
        <p:origin x="-1710" y="-516"/>
      </p:cViewPr>
      <p:guideLst>
        <p:guide orient="horz" pos="2160"/>
        <p:guide pos="2880"/>
      </p:guideLst>
    </p:cSldViewPr>
  </p:slideViewPr>
  <p:outlineViewPr>
    <p:cViewPr>
      <p:scale>
        <a:sx n="33" d="100"/>
        <a:sy n="33" d="100"/>
      </p:scale>
      <p:origin x="0" y="197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96FCD-4B42-4FA3-A649-89F64A122039}" type="datetimeFigureOut">
              <a:rPr lang="en-GB" smtClean="0"/>
              <a:t>02/06/2014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3F48-7C4D-4669-A92F-1044210AF875}" type="slidenum">
              <a:rPr lang="en-GB" smtClean="0"/>
              <a:t>‹#›</a:t>
            </a:fld>
            <a:endParaRPr lang="en-GB"/>
          </a:p>
        </p:txBody>
      </p:sp>
    </p:spTree>
    <p:extLst>
      <p:ext uri="{BB962C8B-B14F-4D97-AF65-F5344CB8AC3E}">
        <p14:creationId xmlns:p14="http://schemas.microsoft.com/office/powerpoint/2010/main" val="231010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45C7ED-59FD-416C-BAC8-08C686D28EED}" type="datetimeFigureOut">
              <a:rPr lang="en-GB" smtClean="0"/>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276988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5C7ED-59FD-416C-BAC8-08C686D28EED}" type="datetimeFigureOut">
              <a:rPr lang="en-GB" smtClean="0"/>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15579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5C7ED-59FD-416C-BAC8-08C686D28EED}" type="datetimeFigureOut">
              <a:rPr lang="en-GB" smtClean="0"/>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264041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5C7ED-59FD-416C-BAC8-08C686D28EED}" type="datetimeFigureOut">
              <a:rPr lang="en-GB" smtClean="0"/>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9818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5C7ED-59FD-416C-BAC8-08C686D28EED}" type="datetimeFigureOut">
              <a:rPr lang="en-GB" smtClean="0"/>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173295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45C7ED-59FD-416C-BAC8-08C686D28EED}" type="datetimeFigureOut">
              <a:rPr lang="en-GB" smtClean="0"/>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26124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45C7ED-59FD-416C-BAC8-08C686D28EED}" type="datetimeFigureOut">
              <a:rPr lang="en-GB" smtClean="0"/>
              <a:t>02/06/2014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218512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45C7ED-59FD-416C-BAC8-08C686D28EED}" type="datetimeFigureOut">
              <a:rPr lang="en-GB" smtClean="0"/>
              <a:t>02/06/2014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76687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5C7ED-59FD-416C-BAC8-08C686D28EED}" type="datetimeFigureOut">
              <a:rPr lang="en-GB" smtClean="0"/>
              <a:t>02/06/2014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87894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5C7ED-59FD-416C-BAC8-08C686D28EED}" type="datetimeFigureOut">
              <a:rPr lang="en-GB" smtClean="0"/>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179673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5C7ED-59FD-416C-BAC8-08C686D28EED}" type="datetimeFigureOut">
              <a:rPr lang="en-GB" smtClean="0"/>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D07201-5524-4802-B0D3-CF29A86C91E7}" type="slidenum">
              <a:rPr lang="en-GB" smtClean="0"/>
              <a:t>‹#›</a:t>
            </a:fld>
            <a:endParaRPr lang="en-GB"/>
          </a:p>
        </p:txBody>
      </p:sp>
    </p:spTree>
    <p:extLst>
      <p:ext uri="{BB962C8B-B14F-4D97-AF65-F5344CB8AC3E}">
        <p14:creationId xmlns:p14="http://schemas.microsoft.com/office/powerpoint/2010/main" val="279159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5C7ED-59FD-416C-BAC8-08C686D28EED}" type="datetimeFigureOut">
              <a:rPr lang="en-GB" smtClean="0"/>
              <a:t>02/06/2014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07201-5524-4802-B0D3-CF29A86C91E7}" type="slidenum">
              <a:rPr lang="en-GB" smtClean="0"/>
              <a:t>‹#›</a:t>
            </a:fld>
            <a:endParaRPr lang="en-GB"/>
          </a:p>
        </p:txBody>
      </p:sp>
    </p:spTree>
    <p:extLst>
      <p:ext uri="{BB962C8B-B14F-4D97-AF65-F5344CB8AC3E}">
        <p14:creationId xmlns:p14="http://schemas.microsoft.com/office/powerpoint/2010/main" val="143913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 Target="slide2.xml"/><Relationship Id="rId2" Type="http://schemas.openxmlformats.org/officeDocument/2006/relationships/audio" Target="../media/media1.wma"/><Relationship Id="rId1" Type="http://schemas.microsoft.com/office/2007/relationships/media" Target="../media/media1.wma"/><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18" Type="http://schemas.openxmlformats.org/officeDocument/2006/relationships/image" Target="../media/image2.png"/><Relationship Id="rId3" Type="http://schemas.openxmlformats.org/officeDocument/2006/relationships/image" Target="../media/image6.png"/><Relationship Id="rId21" Type="http://schemas.openxmlformats.org/officeDocument/2006/relationships/image" Target="../media/image3.png"/><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13.png"/><Relationship Id="rId2" Type="http://schemas.openxmlformats.org/officeDocument/2006/relationships/image" Target="../media/image1.png"/><Relationship Id="rId16" Type="http://schemas.microsoft.com/office/2007/relationships/hdphoto" Target="../media/hdphoto8.wdp"/><Relationship Id="rId20"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5.wdp"/><Relationship Id="rId19"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microsoft.com/office/2007/relationships/hdphoto" Target="../media/hdphoto7.wdp"/><Relationship Id="rId10" Type="http://schemas.openxmlformats.org/officeDocument/2006/relationships/image" Target="../media/image2.png"/><Relationship Id="rId4" Type="http://schemas.openxmlformats.org/officeDocument/2006/relationships/image" Target="../media/image11.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9.wdp"/><Relationship Id="rId7"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1630" y="1988840"/>
            <a:ext cx="547260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6000" dirty="0" smtClean="0"/>
              <a:t>Balanced Discussion</a:t>
            </a:r>
            <a:endParaRPr lang="en-GB" sz="6000" dirty="0"/>
          </a:p>
        </p:txBody>
      </p:sp>
      <p:sp>
        <p:nvSpPr>
          <p:cNvPr id="5" name="TextBox 4"/>
          <p:cNvSpPr txBox="1"/>
          <p:nvPr/>
        </p:nvSpPr>
        <p:spPr>
          <a:xfrm>
            <a:off x="1707477" y="4221088"/>
            <a:ext cx="6161544" cy="1200329"/>
          </a:xfrm>
          <a:prstGeom prst="rect">
            <a:avLst/>
          </a:prstGeom>
          <a:noFill/>
        </p:spPr>
        <p:txBody>
          <a:bodyPr wrap="square" rtlCol="0">
            <a:spAutoFit/>
          </a:bodyPr>
          <a:lstStyle/>
          <a:p>
            <a:r>
              <a:rPr lang="en-GB" sz="2400" dirty="0" smtClean="0"/>
              <a:t>Several discussions; some broken down into individual sections to examine more closely with pupils. So check through slides before use.</a:t>
            </a:r>
            <a:endParaRPr lang="en-GB" sz="2400" dirty="0"/>
          </a:p>
        </p:txBody>
      </p:sp>
    </p:spTree>
    <p:extLst>
      <p:ext uri="{BB962C8B-B14F-4D97-AF65-F5344CB8AC3E}">
        <p14:creationId xmlns:p14="http://schemas.microsoft.com/office/powerpoint/2010/main" val="564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543" y="2749265"/>
            <a:ext cx="2358008" cy="233910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000" b="1" u="sng" dirty="0" smtClean="0"/>
              <a:t>Causal Connectives</a:t>
            </a:r>
          </a:p>
          <a:p>
            <a:r>
              <a:rPr lang="en-GB" dirty="0" smtClean="0"/>
              <a:t>Whenever</a:t>
            </a:r>
            <a:endParaRPr lang="en-GB" dirty="0"/>
          </a:p>
          <a:p>
            <a:r>
              <a:rPr lang="en-GB" dirty="0" smtClean="0"/>
              <a:t>Therefore</a:t>
            </a:r>
            <a:endParaRPr lang="en-GB" dirty="0"/>
          </a:p>
          <a:p>
            <a:r>
              <a:rPr lang="en-GB" dirty="0"/>
              <a:t>Consequently</a:t>
            </a:r>
          </a:p>
          <a:p>
            <a:r>
              <a:rPr lang="en-GB" dirty="0" smtClean="0"/>
              <a:t>Because</a:t>
            </a:r>
            <a:endParaRPr lang="en-GB" dirty="0"/>
          </a:p>
          <a:p>
            <a:r>
              <a:rPr lang="en-GB" dirty="0" smtClean="0"/>
              <a:t>Since</a:t>
            </a:r>
            <a:endParaRPr lang="en-GB" dirty="0"/>
          </a:p>
          <a:p>
            <a:r>
              <a:rPr lang="en-GB" dirty="0"/>
              <a:t>If</a:t>
            </a:r>
          </a:p>
          <a:p>
            <a:r>
              <a:rPr lang="en-GB" dirty="0" smtClean="0"/>
              <a:t>So</a:t>
            </a:r>
            <a:endParaRPr lang="en-GB" dirty="0"/>
          </a:p>
        </p:txBody>
      </p:sp>
      <p:sp>
        <p:nvSpPr>
          <p:cNvPr id="6" name="Rectangle 5"/>
          <p:cNvSpPr/>
          <p:nvPr/>
        </p:nvSpPr>
        <p:spPr>
          <a:xfrm>
            <a:off x="2857839" y="2780899"/>
            <a:ext cx="2736304" cy="261610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a:t>Agreement </a:t>
            </a:r>
            <a:r>
              <a:rPr lang="en-GB" sz="2000" b="1" u="sng" dirty="0" smtClean="0"/>
              <a:t>Connectives</a:t>
            </a:r>
          </a:p>
          <a:p>
            <a:r>
              <a:rPr lang="en-GB" dirty="0" smtClean="0"/>
              <a:t>As </a:t>
            </a:r>
            <a:r>
              <a:rPr lang="en-GB" dirty="0"/>
              <a:t>well as</a:t>
            </a:r>
          </a:p>
          <a:p>
            <a:r>
              <a:rPr lang="en-GB" dirty="0" smtClean="0"/>
              <a:t>Similarly</a:t>
            </a:r>
            <a:endParaRPr lang="en-GB" dirty="0"/>
          </a:p>
          <a:p>
            <a:r>
              <a:rPr lang="en-GB" dirty="0"/>
              <a:t>In addition</a:t>
            </a:r>
          </a:p>
          <a:p>
            <a:r>
              <a:rPr lang="en-GB" dirty="0"/>
              <a:t>Additionally</a:t>
            </a:r>
          </a:p>
          <a:p>
            <a:r>
              <a:rPr lang="en-GB" dirty="0"/>
              <a:t>Furthermore</a:t>
            </a:r>
          </a:p>
          <a:p>
            <a:r>
              <a:rPr lang="en-GB" dirty="0" smtClean="0"/>
              <a:t>Moreover</a:t>
            </a:r>
            <a:endParaRPr lang="en-GB" dirty="0"/>
          </a:p>
          <a:p>
            <a:r>
              <a:rPr lang="en-GB" dirty="0" smtClean="0"/>
              <a:t>Also</a:t>
            </a:r>
            <a:endParaRPr lang="en-GB" dirty="0"/>
          </a:p>
          <a:p>
            <a:r>
              <a:rPr lang="en-GB" dirty="0" smtClean="0"/>
              <a:t>Besides</a:t>
            </a:r>
            <a:endParaRPr lang="en-GB" dirty="0"/>
          </a:p>
        </p:txBody>
      </p:sp>
      <p:sp>
        <p:nvSpPr>
          <p:cNvPr id="7" name="Rectangle 6"/>
          <p:cNvSpPr/>
          <p:nvPr/>
        </p:nvSpPr>
        <p:spPr>
          <a:xfrm>
            <a:off x="5905245" y="2749265"/>
            <a:ext cx="3073274" cy="28931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000" b="1" u="sng" dirty="0"/>
              <a:t>Contradicting </a:t>
            </a:r>
            <a:r>
              <a:rPr lang="en-GB" sz="2000" b="1" u="sng" dirty="0" smtClean="0"/>
              <a:t>Connectives</a:t>
            </a:r>
          </a:p>
          <a:p>
            <a:r>
              <a:rPr lang="en-GB" dirty="0" smtClean="0"/>
              <a:t>Nevertheless</a:t>
            </a:r>
            <a:endParaRPr lang="en-GB" dirty="0"/>
          </a:p>
          <a:p>
            <a:r>
              <a:rPr lang="en-GB" dirty="0"/>
              <a:t>Critics argue</a:t>
            </a:r>
          </a:p>
          <a:p>
            <a:r>
              <a:rPr lang="en-GB" dirty="0" smtClean="0"/>
              <a:t>Although</a:t>
            </a:r>
            <a:endParaRPr lang="en-GB" dirty="0"/>
          </a:p>
          <a:p>
            <a:r>
              <a:rPr lang="en-GB" dirty="0"/>
              <a:t>But</a:t>
            </a:r>
          </a:p>
          <a:p>
            <a:r>
              <a:rPr lang="en-GB" dirty="0"/>
              <a:t>However</a:t>
            </a:r>
          </a:p>
          <a:p>
            <a:r>
              <a:rPr lang="en-GB" dirty="0"/>
              <a:t>On the contrary</a:t>
            </a:r>
          </a:p>
          <a:p>
            <a:r>
              <a:rPr lang="en-GB" dirty="0"/>
              <a:t>Contrary </a:t>
            </a:r>
            <a:r>
              <a:rPr lang="en-GB" dirty="0" smtClean="0"/>
              <a:t>to</a:t>
            </a:r>
            <a:endParaRPr lang="en-GB" dirty="0"/>
          </a:p>
          <a:p>
            <a:r>
              <a:rPr lang="en-GB" dirty="0"/>
              <a:t>On the other </a:t>
            </a:r>
            <a:r>
              <a:rPr lang="en-GB" dirty="0" smtClean="0"/>
              <a:t>hand</a:t>
            </a:r>
            <a:endParaRPr lang="en-GB" dirty="0"/>
          </a:p>
          <a:p>
            <a:r>
              <a:rPr lang="en-GB" dirty="0" smtClean="0"/>
              <a:t>Whereas</a:t>
            </a:r>
            <a:endParaRPr lang="en-GB" dirty="0"/>
          </a:p>
        </p:txBody>
      </p:sp>
      <p:sp>
        <p:nvSpPr>
          <p:cNvPr id="2" name="TextBox 1"/>
          <p:cNvSpPr txBox="1"/>
          <p:nvPr/>
        </p:nvSpPr>
        <p:spPr>
          <a:xfrm>
            <a:off x="251520" y="116632"/>
            <a:ext cx="842493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4000" dirty="0" smtClean="0"/>
              <a:t>Argument and Discussion Connectives</a:t>
            </a:r>
            <a:endParaRPr lang="en-GB" sz="4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 r="-101" b="14168"/>
          <a:stretch/>
        </p:blipFill>
        <p:spPr bwMode="auto">
          <a:xfrm>
            <a:off x="99979" y="1124745"/>
            <a:ext cx="2451572" cy="1576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00" b="2901"/>
          <a:stretch/>
        </p:blipFill>
        <p:spPr bwMode="auto">
          <a:xfrm>
            <a:off x="3059832" y="992038"/>
            <a:ext cx="2160240" cy="175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C:\Users\Oliver\Documents\Untitled 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508" y="924382"/>
            <a:ext cx="2784733" cy="1722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3">
            <a:hlinkClick r:id="" action="ppaction://hlinkshowjump?jump=nextslide"/>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517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84976" cy="65527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 name="Rectangle 2"/>
          <p:cNvSpPr/>
          <p:nvPr/>
        </p:nvSpPr>
        <p:spPr>
          <a:xfrm>
            <a:off x="1187624" y="761506"/>
            <a:ext cx="7344816"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400" dirty="0"/>
              <a:t>Should children have to complete homework?</a:t>
            </a:r>
            <a:br>
              <a:rPr lang="en-GB" sz="2400" dirty="0"/>
            </a:br>
            <a:r>
              <a:rPr lang="en-GB" sz="2400" dirty="0"/>
              <a:t>Should children be made to wear school uniform?</a:t>
            </a:r>
            <a:br>
              <a:rPr lang="en-GB" sz="2400" dirty="0"/>
            </a:br>
            <a:r>
              <a:rPr lang="en-GB" sz="2400" dirty="0"/>
              <a:t>Should children come to school at the weekend?</a:t>
            </a:r>
            <a:br>
              <a:rPr lang="en-GB" sz="2400" dirty="0"/>
            </a:br>
            <a:r>
              <a:rPr lang="en-GB" sz="2400" dirty="0"/>
              <a:t>Which make the best pets? Dogs or cats?</a:t>
            </a:r>
            <a:br>
              <a:rPr lang="en-GB" sz="2400" dirty="0"/>
            </a:br>
            <a:r>
              <a:rPr lang="en-GB" sz="2400" dirty="0"/>
              <a:t>Should  animals be kept in zoos</a:t>
            </a:r>
            <a:r>
              <a:rPr lang="en-GB" sz="2400" dirty="0" smtClean="0"/>
              <a:t>?</a:t>
            </a:r>
            <a:r>
              <a:rPr lang="en-GB" sz="2400" dirty="0"/>
              <a:t/>
            </a:r>
            <a:br>
              <a:rPr lang="en-GB" sz="2400" dirty="0"/>
            </a:br>
            <a:r>
              <a:rPr lang="en-GB" sz="2400" dirty="0"/>
              <a:t>Should animals </a:t>
            </a:r>
            <a:r>
              <a:rPr lang="en-GB" sz="2400" dirty="0" smtClean="0"/>
              <a:t>be used for </a:t>
            </a:r>
            <a:r>
              <a:rPr lang="en-GB" sz="2400" dirty="0"/>
              <a:t>medical testing?</a:t>
            </a:r>
            <a:br>
              <a:rPr lang="en-GB" sz="2400" dirty="0"/>
            </a:br>
            <a:r>
              <a:rPr lang="en-GB" sz="2400" dirty="0"/>
              <a:t>Should ball games be stopped in the playground?</a:t>
            </a:r>
            <a:br>
              <a:rPr lang="en-GB" sz="2400" dirty="0"/>
            </a:br>
            <a:r>
              <a:rPr lang="en-GB" sz="2400" dirty="0"/>
              <a:t>Should </a:t>
            </a:r>
            <a:r>
              <a:rPr lang="en-GB" sz="2400" dirty="0" smtClean="0"/>
              <a:t>children </a:t>
            </a:r>
            <a:r>
              <a:rPr lang="en-GB" sz="2400" dirty="0"/>
              <a:t>be allowed to have a 'class pet'?</a:t>
            </a:r>
            <a:br>
              <a:rPr lang="en-GB" sz="2400" dirty="0"/>
            </a:br>
            <a:r>
              <a:rPr lang="en-GB" sz="2400" dirty="0"/>
              <a:t>Should boys and girls have separate classes?</a:t>
            </a:r>
            <a:br>
              <a:rPr lang="en-GB" sz="2400" dirty="0"/>
            </a:br>
            <a:r>
              <a:rPr lang="en-GB" sz="2400" dirty="0"/>
              <a:t>Should children have to complete household chores?</a:t>
            </a:r>
          </a:p>
          <a:p>
            <a:r>
              <a:rPr lang="en-GB" sz="2400" dirty="0"/>
              <a:t>Should </a:t>
            </a:r>
            <a:r>
              <a:rPr lang="en-GB" sz="2400" dirty="0" smtClean="0"/>
              <a:t>animals </a:t>
            </a:r>
            <a:r>
              <a:rPr lang="en-GB" sz="2400" dirty="0"/>
              <a:t>p</a:t>
            </a:r>
            <a:r>
              <a:rPr lang="en-GB" sz="2400" dirty="0" smtClean="0"/>
              <a:t>erform </a:t>
            </a:r>
            <a:r>
              <a:rPr lang="en-GB" sz="2400" dirty="0"/>
              <a:t>in </a:t>
            </a:r>
            <a:r>
              <a:rPr lang="en-GB" sz="2400" dirty="0" smtClean="0"/>
              <a:t>circuses</a:t>
            </a:r>
            <a:r>
              <a:rPr lang="en-GB" sz="2400" dirty="0"/>
              <a:t>? </a:t>
            </a:r>
            <a:endParaRPr lang="en-GB" sz="2400" dirty="0" smtClean="0"/>
          </a:p>
          <a:p>
            <a:r>
              <a:rPr lang="en-GB" sz="2400" dirty="0" smtClean="0"/>
              <a:t>Should Goldilocks have gone into forest to see grandma?</a:t>
            </a:r>
            <a:endParaRPr lang="en-GB" sz="2400" dirty="0"/>
          </a:p>
          <a:p>
            <a:r>
              <a:rPr lang="en-GB" sz="2400" dirty="0" smtClean="0"/>
              <a:t>Are team </a:t>
            </a:r>
            <a:r>
              <a:rPr lang="en-GB" sz="2400" dirty="0"/>
              <a:t>games </a:t>
            </a:r>
            <a:r>
              <a:rPr lang="en-GB" sz="2400" dirty="0" smtClean="0"/>
              <a:t>more fun?</a:t>
            </a:r>
          </a:p>
          <a:p>
            <a:r>
              <a:rPr lang="en-GB" sz="2400" dirty="0" smtClean="0"/>
              <a:t>Is Spring a better season than Autumn?</a:t>
            </a:r>
            <a:endParaRPr lang="en-GB" sz="2400" dirty="0"/>
          </a:p>
        </p:txBody>
      </p:sp>
      <p:sp>
        <p:nvSpPr>
          <p:cNvPr id="2" name="TextBox 1"/>
          <p:cNvSpPr txBox="1"/>
          <p:nvPr/>
        </p:nvSpPr>
        <p:spPr>
          <a:xfrm>
            <a:off x="395536" y="188640"/>
            <a:ext cx="8352928" cy="523220"/>
          </a:xfrm>
          <a:prstGeom prst="rect">
            <a:avLst/>
          </a:prstGeom>
          <a:noFill/>
        </p:spPr>
        <p:txBody>
          <a:bodyPr wrap="square" rtlCol="0">
            <a:spAutoFit/>
          </a:bodyPr>
          <a:lstStyle/>
          <a:p>
            <a:r>
              <a:rPr lang="en-GB" sz="2800" b="1" dirty="0" smtClean="0">
                <a:solidFill>
                  <a:srgbClr val="FF0000"/>
                </a:solidFill>
              </a:rPr>
              <a:t>Other Ideas for Persuasive Arguments and Discussions</a:t>
            </a:r>
            <a:endParaRPr lang="en-GB" sz="2800" b="1" dirty="0">
              <a:solidFill>
                <a:srgbClr val="FF0000"/>
              </a:solidFill>
            </a:endParaRPr>
          </a:p>
        </p:txBody>
      </p:sp>
      <p:pic>
        <p:nvPicPr>
          <p:cNvPr id="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43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4896544"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4000" dirty="0" smtClean="0"/>
              <a:t>Balanced Discussion</a:t>
            </a:r>
          </a:p>
        </p:txBody>
      </p:sp>
      <p:sp>
        <p:nvSpPr>
          <p:cNvPr id="5" name="TextBox 4"/>
          <p:cNvSpPr txBox="1"/>
          <p:nvPr/>
        </p:nvSpPr>
        <p:spPr>
          <a:xfrm>
            <a:off x="467544" y="1700808"/>
            <a:ext cx="7632848" cy="1569660"/>
          </a:xfrm>
          <a:prstGeom prst="rect">
            <a:avLst/>
          </a:prstGeom>
          <a:noFill/>
        </p:spPr>
        <p:txBody>
          <a:bodyPr wrap="square" rtlCol="0">
            <a:spAutoFit/>
          </a:bodyPr>
          <a:lstStyle/>
          <a:p>
            <a:r>
              <a:rPr lang="en-GB" sz="2400" dirty="0" smtClean="0"/>
              <a:t>The purpose of a </a:t>
            </a:r>
            <a:r>
              <a:rPr lang="en-GB" sz="2400" b="1" dirty="0" smtClean="0">
                <a:solidFill>
                  <a:srgbClr val="FF0000"/>
                </a:solidFill>
              </a:rPr>
              <a:t>balanced discussion </a:t>
            </a:r>
            <a:r>
              <a:rPr lang="en-GB" sz="2400" dirty="0" smtClean="0"/>
              <a:t>is to give both points of view.</a:t>
            </a:r>
          </a:p>
          <a:p>
            <a:endParaRPr lang="en-GB" sz="2400" dirty="0"/>
          </a:p>
          <a:p>
            <a:r>
              <a:rPr lang="en-GB" sz="2400" dirty="0"/>
              <a:t>L</a:t>
            </a:r>
            <a:r>
              <a:rPr lang="en-GB" sz="2400" dirty="0" smtClean="0"/>
              <a:t>et the reader make up </a:t>
            </a:r>
            <a:r>
              <a:rPr lang="en-GB" sz="2400" b="1" dirty="0" smtClean="0">
                <a:solidFill>
                  <a:srgbClr val="FF0000"/>
                </a:solidFill>
              </a:rPr>
              <a:t>their</a:t>
            </a:r>
            <a:r>
              <a:rPr lang="en-GB" sz="2400" dirty="0" smtClean="0"/>
              <a:t> mind.</a:t>
            </a:r>
            <a:endParaRPr lang="en-GB" sz="24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192" y="3725895"/>
            <a:ext cx="2515960" cy="2212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67944" y="5938421"/>
            <a:ext cx="1512168" cy="461665"/>
          </a:xfrm>
          <a:prstGeom prst="rect">
            <a:avLst/>
          </a:prstGeom>
          <a:noFill/>
        </p:spPr>
        <p:txBody>
          <a:bodyPr wrap="square" rtlCol="0">
            <a:spAutoFit/>
          </a:bodyPr>
          <a:lstStyle/>
          <a:p>
            <a:r>
              <a:rPr lang="en-GB" sz="2400" b="1" dirty="0" smtClean="0"/>
              <a:t>balanced</a:t>
            </a:r>
            <a:endParaRPr lang="en-GB" sz="2400" b="1" dirty="0"/>
          </a:p>
        </p:txBody>
      </p:sp>
      <p:pic>
        <p:nvPicPr>
          <p:cNvPr id="8" name="Picture 3">
            <a:hlinkClick r:id="" action="ppaction://hlinkshowjump?jump=nextslide"/>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198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458362"/>
            <a:ext cx="8280185" cy="720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 name="TextBox 1"/>
          <p:cNvSpPr txBox="1"/>
          <p:nvPr/>
        </p:nvSpPr>
        <p:spPr>
          <a:xfrm>
            <a:off x="544869" y="2765980"/>
            <a:ext cx="2468272" cy="830997"/>
          </a:xfrm>
          <a:prstGeom prst="rect">
            <a:avLst/>
          </a:prstGeom>
          <a:noFill/>
        </p:spPr>
        <p:txBody>
          <a:bodyPr wrap="square" rtlCol="0">
            <a:spAutoFit/>
          </a:bodyPr>
          <a:lstStyle/>
          <a:p>
            <a:pPr algn="ctr"/>
            <a:r>
              <a:rPr lang="en-GB" sz="2400" b="1" u="sng" dirty="0" smtClean="0">
                <a:solidFill>
                  <a:srgbClr val="FF0000"/>
                </a:solidFill>
              </a:rPr>
              <a:t>should not climb</a:t>
            </a:r>
          </a:p>
          <a:p>
            <a:pPr algn="ctr"/>
            <a:r>
              <a:rPr lang="en-GB" sz="2400" b="1" u="sng" dirty="0" smtClean="0">
                <a:solidFill>
                  <a:srgbClr val="FF0000"/>
                </a:solidFill>
              </a:rPr>
              <a:t>up Everest</a:t>
            </a:r>
            <a:endParaRPr lang="en-GB" sz="2400" b="1" u="sng" dirty="0">
              <a:solidFill>
                <a:srgbClr val="FF0000"/>
              </a:solidFill>
            </a:endParaRPr>
          </a:p>
        </p:txBody>
      </p:sp>
      <p:sp>
        <p:nvSpPr>
          <p:cNvPr id="5" name="TextBox 4"/>
          <p:cNvSpPr txBox="1"/>
          <p:nvPr/>
        </p:nvSpPr>
        <p:spPr>
          <a:xfrm>
            <a:off x="6326079" y="2765980"/>
            <a:ext cx="2211432" cy="830997"/>
          </a:xfrm>
          <a:prstGeom prst="rect">
            <a:avLst/>
          </a:prstGeom>
          <a:noFill/>
        </p:spPr>
        <p:txBody>
          <a:bodyPr wrap="square" rtlCol="0">
            <a:spAutoFit/>
          </a:bodyPr>
          <a:lstStyle/>
          <a:p>
            <a:pPr algn="ctr"/>
            <a:r>
              <a:rPr lang="en-GB" sz="2400" b="1" u="sng" dirty="0" smtClean="0">
                <a:solidFill>
                  <a:schemeClr val="accent3">
                    <a:lumMod val="75000"/>
                  </a:schemeClr>
                </a:solidFill>
              </a:rPr>
              <a:t>should climb up Everest</a:t>
            </a:r>
            <a:endParaRPr lang="en-GB" sz="2400" b="1" u="sng" dirty="0">
              <a:solidFill>
                <a:schemeClr val="accent3">
                  <a:lumMod val="75000"/>
                </a:schemeClr>
              </a:solidFill>
            </a:endParaRPr>
          </a:p>
        </p:txBody>
      </p:sp>
      <p:sp>
        <p:nvSpPr>
          <p:cNvPr id="9" name="TextBox 8"/>
          <p:cNvSpPr txBox="1"/>
          <p:nvPr/>
        </p:nvSpPr>
        <p:spPr>
          <a:xfrm>
            <a:off x="544869" y="0"/>
            <a:ext cx="8174310" cy="1107996"/>
          </a:xfrm>
          <a:prstGeom prst="rect">
            <a:avLst/>
          </a:prstGeom>
          <a:noFill/>
        </p:spPr>
        <p:txBody>
          <a:bodyPr wrap="square" rtlCol="0">
            <a:spAutoFit/>
          </a:bodyPr>
          <a:lstStyle/>
          <a:p>
            <a:pPr algn="ctr"/>
            <a:r>
              <a:rPr lang="en-GB" sz="6600" b="1" dirty="0" smtClean="0"/>
              <a:t>Balanced Discussion</a:t>
            </a:r>
            <a:endParaRPr lang="en-GB" sz="6600" b="1"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863" y="2926257"/>
            <a:ext cx="2146322" cy="1887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132161" y="4615410"/>
            <a:ext cx="999725" cy="923330"/>
          </a:xfrm>
          <a:prstGeom prst="rect">
            <a:avLst/>
          </a:prstGeom>
          <a:noFill/>
        </p:spPr>
        <p:txBody>
          <a:bodyPr wrap="square" rtlCol="0">
            <a:spAutoFit/>
          </a:bodyPr>
          <a:lstStyle/>
          <a:p>
            <a:pPr algn="ctr"/>
            <a:r>
              <a:rPr lang="en-GB" sz="5400" b="1" dirty="0" smtClean="0">
                <a:solidFill>
                  <a:srgbClr val="FF0000"/>
                </a:solidFill>
              </a:rPr>
              <a:t>or</a:t>
            </a:r>
            <a:endParaRPr lang="en-GB" sz="5400" b="1" dirty="0">
              <a:solidFill>
                <a:srgbClr val="FF0000"/>
              </a:solidFill>
            </a:endParaRPr>
          </a:p>
        </p:txBody>
      </p:sp>
      <p:sp>
        <p:nvSpPr>
          <p:cNvPr id="3" name="TextBox 2"/>
          <p:cNvSpPr txBox="1"/>
          <p:nvPr/>
        </p:nvSpPr>
        <p:spPr>
          <a:xfrm>
            <a:off x="544869" y="3851315"/>
            <a:ext cx="252028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 leave litter / pollution</a:t>
            </a:r>
          </a:p>
          <a:p>
            <a:r>
              <a:rPr lang="en-GB" dirty="0" smtClean="0"/>
              <a:t>* many people die</a:t>
            </a:r>
          </a:p>
          <a:p>
            <a:r>
              <a:rPr lang="en-GB" dirty="0" smtClean="0"/>
              <a:t>* waste of money</a:t>
            </a:r>
            <a:endParaRPr lang="en-GB" dirty="0"/>
          </a:p>
        </p:txBody>
      </p:sp>
      <p:sp>
        <p:nvSpPr>
          <p:cNvPr id="19" name="TextBox 18"/>
          <p:cNvSpPr txBox="1"/>
          <p:nvPr/>
        </p:nvSpPr>
        <p:spPr>
          <a:xfrm>
            <a:off x="6161311" y="3851315"/>
            <a:ext cx="258641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 it’s a challenge / thrill</a:t>
            </a:r>
          </a:p>
          <a:p>
            <a:r>
              <a:rPr lang="en-GB" dirty="0" smtClean="0"/>
              <a:t>* </a:t>
            </a:r>
            <a:r>
              <a:rPr lang="en-GB" dirty="0"/>
              <a:t>locals get </a:t>
            </a:r>
            <a:r>
              <a:rPr lang="en-GB" dirty="0" smtClean="0"/>
              <a:t>jobs / money</a:t>
            </a:r>
          </a:p>
        </p:txBody>
      </p:sp>
      <p:sp>
        <p:nvSpPr>
          <p:cNvPr id="20" name="TextBox 19"/>
          <p:cNvSpPr txBox="1"/>
          <p:nvPr/>
        </p:nvSpPr>
        <p:spPr>
          <a:xfrm>
            <a:off x="559290" y="1556792"/>
            <a:ext cx="812233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t>Should climbers be allowed to go up Mount Everest?</a:t>
            </a:r>
            <a:endParaRPr lang="en-GB" sz="2800" b="1" dirty="0"/>
          </a:p>
        </p:txBody>
      </p:sp>
      <p:pic>
        <p:nvPicPr>
          <p:cNvPr id="14" name="Picture 3">
            <a:hlinkClick r:id="" action="ppaction://hlinkshowjump?jump=nextslide"/>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155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9469" y="2708920"/>
            <a:ext cx="364070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b="1" u="sng" dirty="0" smtClean="0"/>
              <a:t>For Climbing Mount Everest</a:t>
            </a:r>
            <a:endParaRPr lang="en-GB" b="1" u="sng" dirty="0"/>
          </a:p>
          <a:p>
            <a:endParaRPr lang="en-GB" dirty="0" smtClean="0"/>
          </a:p>
          <a:p>
            <a:r>
              <a:rPr lang="en-GB" dirty="0" smtClean="0"/>
              <a:t>* humans need challenges</a:t>
            </a:r>
          </a:p>
          <a:p>
            <a:r>
              <a:rPr lang="en-GB" dirty="0" smtClean="0"/>
              <a:t>* brings money to local communities</a:t>
            </a:r>
            <a:endParaRPr lang="en-GB" dirty="0"/>
          </a:p>
        </p:txBody>
      </p:sp>
      <p:sp>
        <p:nvSpPr>
          <p:cNvPr id="3" name="Rectangle 2"/>
          <p:cNvSpPr/>
          <p:nvPr/>
        </p:nvSpPr>
        <p:spPr>
          <a:xfrm>
            <a:off x="1029040" y="2708920"/>
            <a:ext cx="335565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b="1" u="sng" dirty="0" smtClean="0"/>
              <a:t>Against climbing Mount Everest</a:t>
            </a:r>
          </a:p>
          <a:p>
            <a:endParaRPr lang="en-GB" b="1" dirty="0" smtClean="0"/>
          </a:p>
          <a:p>
            <a:r>
              <a:rPr lang="en-GB" dirty="0" smtClean="0"/>
              <a:t>* lots of pollution caused</a:t>
            </a:r>
          </a:p>
          <a:p>
            <a:r>
              <a:rPr lang="en-GB" dirty="0" smtClean="0"/>
              <a:t>* high death rate</a:t>
            </a:r>
          </a:p>
          <a:p>
            <a:r>
              <a:rPr lang="en-GB" dirty="0" smtClean="0"/>
              <a:t>* waste of money</a:t>
            </a:r>
          </a:p>
        </p:txBody>
      </p:sp>
      <p:pic>
        <p:nvPicPr>
          <p:cNvPr id="8" name="Picture 3">
            <a:hlinkClick r:id="" action="ppaction://hlinkshowjump?jump=nextslide"/>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3528" y="332656"/>
            <a:ext cx="812233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t>Should climbers be allowed to go up Mount Everest?</a:t>
            </a:r>
            <a:endParaRPr lang="en-GB" sz="2800" b="1" dirty="0"/>
          </a:p>
        </p:txBody>
      </p:sp>
      <p:sp>
        <p:nvSpPr>
          <p:cNvPr id="10" name="TextBox 9"/>
          <p:cNvSpPr txBox="1"/>
          <p:nvPr/>
        </p:nvSpPr>
        <p:spPr>
          <a:xfrm>
            <a:off x="3563888" y="1556792"/>
            <a:ext cx="1762731"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4400" dirty="0" smtClean="0">
                <a:solidFill>
                  <a:schemeClr val="tx1"/>
                </a:solidFill>
              </a:rPr>
              <a:t>Points</a:t>
            </a:r>
            <a:endParaRPr lang="en-GB" sz="4400" dirty="0">
              <a:solidFill>
                <a:schemeClr val="tx1"/>
              </a:solidFill>
            </a:endParaRPr>
          </a:p>
        </p:txBody>
      </p:sp>
      <p:pic>
        <p:nvPicPr>
          <p:cNvPr id="1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444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122337" cy="400110"/>
          </a:xfrm>
          <a:prstGeom prst="rect">
            <a:avLst/>
          </a:prstGeom>
          <a:noFill/>
        </p:spPr>
        <p:txBody>
          <a:bodyPr wrap="square" rtlCol="0">
            <a:spAutoFit/>
          </a:bodyPr>
          <a:lstStyle/>
          <a:p>
            <a:r>
              <a:rPr lang="en-GB" sz="2000" b="1" dirty="0" smtClean="0">
                <a:solidFill>
                  <a:srgbClr val="FF0000"/>
                </a:solidFill>
              </a:rPr>
              <a:t>Example - Should climbers be allowed to climb Mount Everest? (P1)</a:t>
            </a:r>
            <a:endParaRPr lang="en-GB" sz="2000" b="1" dirty="0">
              <a:solidFill>
                <a:srgbClr val="FF0000"/>
              </a:solidFill>
            </a:endParaRPr>
          </a:p>
        </p:txBody>
      </p:sp>
      <p:sp>
        <p:nvSpPr>
          <p:cNvPr id="4" name="TextBox 3"/>
          <p:cNvSpPr txBox="1"/>
          <p:nvPr/>
        </p:nvSpPr>
        <p:spPr>
          <a:xfrm>
            <a:off x="251520" y="836712"/>
            <a:ext cx="8640960" cy="5016758"/>
          </a:xfrm>
          <a:prstGeom prst="rect">
            <a:avLst/>
          </a:prstGeom>
          <a:noFill/>
        </p:spPr>
        <p:txBody>
          <a:bodyPr wrap="square" rtlCol="0">
            <a:spAutoFit/>
          </a:bodyPr>
          <a:lstStyle/>
          <a:p>
            <a:r>
              <a:rPr lang="en-GB" sz="1600" dirty="0" smtClean="0"/>
              <a:t>	Mount Everest is the tallest mountain in the world. It has fascinated man for centuries with some people believing that it is the ‘Home of the Gods’. Today, the mountain is climbed by so many people, it is now getting the reputation as the ‘Garbage dump of the World’. Isn’t now the time to stop this pointless pursuit and leave this beautiful mountain alone?</a:t>
            </a:r>
          </a:p>
          <a:p>
            <a:r>
              <a:rPr lang="en-GB" sz="1600" dirty="0"/>
              <a:t>	</a:t>
            </a:r>
            <a:r>
              <a:rPr lang="en-GB" sz="1600" b="1" dirty="0">
                <a:solidFill>
                  <a:srgbClr val="7030A0"/>
                </a:solidFill>
              </a:rPr>
              <a:t> (point) </a:t>
            </a:r>
            <a:r>
              <a:rPr lang="en-GB" sz="1600" b="1" dirty="0" smtClean="0">
                <a:solidFill>
                  <a:srgbClr val="7030A0"/>
                </a:solidFill>
              </a:rPr>
              <a:t> </a:t>
            </a:r>
            <a:r>
              <a:rPr lang="en-GB" sz="1600" dirty="0" smtClean="0"/>
              <a:t>The main reason that people should be stopped from climbing Mount Everest is because of the </a:t>
            </a:r>
            <a:r>
              <a:rPr lang="en-GB" sz="1600" dirty="0" smtClean="0">
                <a:solidFill>
                  <a:srgbClr val="FF0000"/>
                </a:solidFill>
              </a:rPr>
              <a:t>pollution</a:t>
            </a:r>
            <a:r>
              <a:rPr lang="en-GB" sz="1600" dirty="0" smtClean="0"/>
              <a:t> that it causes.</a:t>
            </a:r>
            <a:r>
              <a:rPr lang="en-GB" sz="1600" b="1" dirty="0">
                <a:solidFill>
                  <a:srgbClr val="7030A0"/>
                </a:solidFill>
              </a:rPr>
              <a:t> (explain) </a:t>
            </a:r>
            <a:r>
              <a:rPr lang="en-GB" sz="1600" dirty="0" smtClean="0"/>
              <a:t>Hundreds </a:t>
            </a:r>
            <a:r>
              <a:rPr lang="en-GB" sz="1600" dirty="0"/>
              <a:t>of tons of human waste, abandoned climbing gear, tents, oxygen </a:t>
            </a:r>
            <a:r>
              <a:rPr lang="en-GB" sz="1600" dirty="0" smtClean="0"/>
              <a:t>bottles and </a:t>
            </a:r>
            <a:r>
              <a:rPr lang="en-GB" sz="1600" dirty="0"/>
              <a:t>discarded food packing </a:t>
            </a:r>
            <a:r>
              <a:rPr lang="en-GB" sz="1600" dirty="0" smtClean="0"/>
              <a:t>all litter </a:t>
            </a:r>
            <a:r>
              <a:rPr lang="en-GB" sz="1600" dirty="0"/>
              <a:t>the </a:t>
            </a:r>
            <a:r>
              <a:rPr lang="en-GB" sz="1600" dirty="0" smtClean="0"/>
              <a:t>mountain and threaten </a:t>
            </a:r>
            <a:r>
              <a:rPr lang="en-GB" sz="1600" dirty="0"/>
              <a:t>to destroy an entire </a:t>
            </a:r>
            <a:r>
              <a:rPr lang="en-GB" sz="1600" dirty="0" smtClean="0"/>
              <a:t>eco-system. </a:t>
            </a:r>
            <a:r>
              <a:rPr lang="en-GB" sz="1600" b="1" dirty="0">
                <a:solidFill>
                  <a:srgbClr val="7030A0"/>
                </a:solidFill>
              </a:rPr>
              <a:t>(</a:t>
            </a:r>
            <a:r>
              <a:rPr lang="en-GB" sz="1600" b="1" dirty="0" smtClean="0">
                <a:solidFill>
                  <a:srgbClr val="7030A0"/>
                </a:solidFill>
              </a:rPr>
              <a:t>evidence) </a:t>
            </a:r>
            <a:r>
              <a:rPr lang="en-GB" sz="1600" dirty="0" smtClean="0"/>
              <a:t>On Mount Everest alone it is estimated that 50 tonnes of rubbish are left by climbers every year. </a:t>
            </a:r>
            <a:r>
              <a:rPr lang="en-GB" sz="1600" dirty="0"/>
              <a:t>	</a:t>
            </a:r>
            <a:endParaRPr lang="en-GB" sz="1600" dirty="0" smtClean="0"/>
          </a:p>
          <a:p>
            <a:r>
              <a:rPr lang="en-GB" sz="1600" dirty="0"/>
              <a:t>	</a:t>
            </a:r>
            <a:r>
              <a:rPr lang="en-GB" sz="1600" b="1" dirty="0">
                <a:solidFill>
                  <a:srgbClr val="7030A0"/>
                </a:solidFill>
              </a:rPr>
              <a:t> (point) </a:t>
            </a:r>
            <a:r>
              <a:rPr lang="en-GB" sz="1600" b="1" dirty="0" smtClean="0">
                <a:solidFill>
                  <a:srgbClr val="7030A0"/>
                </a:solidFill>
              </a:rPr>
              <a:t> </a:t>
            </a:r>
            <a:r>
              <a:rPr lang="en-GB" sz="1600" dirty="0" smtClean="0"/>
              <a:t>A second reason climbing should not be allowed is due to the </a:t>
            </a:r>
            <a:r>
              <a:rPr lang="en-GB" sz="1600" dirty="0" smtClean="0">
                <a:solidFill>
                  <a:srgbClr val="FF0000"/>
                </a:solidFill>
              </a:rPr>
              <a:t>high death rate</a:t>
            </a:r>
            <a:r>
              <a:rPr lang="en-GB" sz="1600" dirty="0" smtClean="0"/>
              <a:t>. </a:t>
            </a:r>
            <a:r>
              <a:rPr lang="en-GB" sz="1600" b="1" dirty="0">
                <a:solidFill>
                  <a:srgbClr val="7030A0"/>
                </a:solidFill>
              </a:rPr>
              <a:t>(explain) </a:t>
            </a:r>
            <a:r>
              <a:rPr lang="en-GB" sz="1600" b="1" dirty="0" smtClean="0">
                <a:solidFill>
                  <a:srgbClr val="7030A0"/>
                </a:solidFill>
              </a:rPr>
              <a:t> </a:t>
            </a:r>
            <a:r>
              <a:rPr lang="en-GB" sz="1600" dirty="0" smtClean="0"/>
              <a:t>Many people set off up the mountain and are unprepared for the gruelling challenge ahead, and ultimately lose their lives on the way down. What other sport would allow so many people to participate with such a high risk of them not surviving?  </a:t>
            </a:r>
            <a:r>
              <a:rPr lang="en-GB" sz="1600" b="1" dirty="0" smtClean="0">
                <a:solidFill>
                  <a:srgbClr val="7030A0"/>
                </a:solidFill>
              </a:rPr>
              <a:t>(evidence) </a:t>
            </a:r>
            <a:r>
              <a:rPr lang="en-GB" sz="1600" dirty="0" smtClean="0"/>
              <a:t>Mount Everest is littered with bodies of climbers who never made it – still frozen in the snow. So far, the mountain has claimed the lives of 179 people. </a:t>
            </a:r>
          </a:p>
          <a:p>
            <a:r>
              <a:rPr lang="en-GB" sz="1600" dirty="0"/>
              <a:t>	 </a:t>
            </a:r>
            <a:r>
              <a:rPr lang="en-GB" sz="1600" b="1" dirty="0">
                <a:solidFill>
                  <a:srgbClr val="7030A0"/>
                </a:solidFill>
              </a:rPr>
              <a:t>(point) </a:t>
            </a:r>
            <a:r>
              <a:rPr lang="en-GB" sz="1600" dirty="0" smtClean="0"/>
              <a:t>A final reason people should be stopped is because it is a complete </a:t>
            </a:r>
            <a:r>
              <a:rPr lang="en-GB" sz="1600" dirty="0" smtClean="0">
                <a:solidFill>
                  <a:srgbClr val="FF0000"/>
                </a:solidFill>
              </a:rPr>
              <a:t>waste of money.  </a:t>
            </a:r>
            <a:r>
              <a:rPr lang="en-GB" sz="1600" b="1" dirty="0" smtClean="0">
                <a:solidFill>
                  <a:srgbClr val="7030A0"/>
                </a:solidFill>
              </a:rPr>
              <a:t>(</a:t>
            </a:r>
            <a:r>
              <a:rPr lang="en-GB" sz="1600" b="1" dirty="0">
                <a:solidFill>
                  <a:srgbClr val="7030A0"/>
                </a:solidFill>
              </a:rPr>
              <a:t>explain) </a:t>
            </a:r>
            <a:r>
              <a:rPr lang="en-GB" sz="1600" dirty="0" smtClean="0"/>
              <a:t>Millions of pounds are spent on climbing equipment every year in an attempt to conquer a mountain that has already being conquered! Surely this money could be spent more wisely elsewhere. </a:t>
            </a:r>
            <a:r>
              <a:rPr lang="en-GB" sz="1600" b="1" dirty="0">
                <a:solidFill>
                  <a:srgbClr val="7030A0"/>
                </a:solidFill>
              </a:rPr>
              <a:t>(</a:t>
            </a:r>
            <a:r>
              <a:rPr lang="en-GB" sz="1600" b="1" dirty="0" smtClean="0">
                <a:solidFill>
                  <a:srgbClr val="7030A0"/>
                </a:solidFill>
              </a:rPr>
              <a:t>evidence) </a:t>
            </a:r>
            <a:r>
              <a:rPr lang="en-GB" sz="1600" dirty="0" smtClean="0"/>
              <a:t>It has been estimated that the cost of one expedition up Mount Everest could be as much as £30,000. 	</a:t>
            </a:r>
            <a:endParaRPr lang="en-GB" sz="1600" dirty="0"/>
          </a:p>
        </p:txBody>
      </p:sp>
      <p:pic>
        <p:nvPicPr>
          <p:cNvPr id="5" name="should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08104" y="5733256"/>
            <a:ext cx="609600" cy="609600"/>
          </a:xfrm>
          <a:prstGeom prst="rect">
            <a:avLst/>
          </a:prstGeom>
        </p:spPr>
      </p:pic>
      <p:pic>
        <p:nvPicPr>
          <p:cNvPr id="9" name="Picture 3">
            <a:hlinkClick r:id="" action="ppaction://hlinkshowjump?jump=nextslide"/>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18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6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28" y="836712"/>
            <a:ext cx="8827267" cy="4524315"/>
          </a:xfrm>
          <a:prstGeom prst="rect">
            <a:avLst/>
          </a:prstGeom>
          <a:noFill/>
        </p:spPr>
        <p:txBody>
          <a:bodyPr wrap="square" rtlCol="0">
            <a:spAutoFit/>
          </a:bodyPr>
          <a:lstStyle/>
          <a:p>
            <a:r>
              <a:rPr lang="en-GB" sz="1600" dirty="0" smtClean="0"/>
              <a:t>	</a:t>
            </a:r>
            <a:r>
              <a:rPr lang="en-GB" sz="1600" b="1" i="1" dirty="0" smtClean="0">
                <a:solidFill>
                  <a:srgbClr val="7030A0"/>
                </a:solidFill>
              </a:rPr>
              <a:t>(balance) </a:t>
            </a:r>
            <a:r>
              <a:rPr lang="en-GB" sz="1600" i="1" dirty="0" smtClean="0"/>
              <a:t>However</a:t>
            </a:r>
            <a:r>
              <a:rPr lang="en-GB" sz="1600" i="1" dirty="0"/>
              <a:t>, there is a very good case why people should not be stopped and that stopping them could actually do more harm than good.</a:t>
            </a:r>
          </a:p>
          <a:p>
            <a:r>
              <a:rPr lang="en-GB" sz="1600" dirty="0" smtClean="0"/>
              <a:t>	</a:t>
            </a:r>
            <a:r>
              <a:rPr lang="en-GB" sz="1600" dirty="0"/>
              <a:t> </a:t>
            </a:r>
            <a:r>
              <a:rPr lang="en-GB" sz="1600" b="1" dirty="0">
                <a:solidFill>
                  <a:srgbClr val="7030A0"/>
                </a:solidFill>
              </a:rPr>
              <a:t>(point) </a:t>
            </a:r>
            <a:r>
              <a:rPr lang="en-GB" sz="1600" dirty="0" smtClean="0"/>
              <a:t>One reason climbing should be allowed to continue is because </a:t>
            </a:r>
            <a:r>
              <a:rPr lang="en-GB" sz="1600" dirty="0" smtClean="0">
                <a:solidFill>
                  <a:srgbClr val="FF0000"/>
                </a:solidFill>
              </a:rPr>
              <a:t>man needs new challenges</a:t>
            </a:r>
            <a:r>
              <a:rPr lang="en-GB" sz="1600" dirty="0" smtClean="0"/>
              <a:t>. </a:t>
            </a:r>
            <a:r>
              <a:rPr lang="en-GB" sz="1600" b="1" dirty="0">
                <a:solidFill>
                  <a:srgbClr val="7030A0"/>
                </a:solidFill>
              </a:rPr>
              <a:t>(explain) </a:t>
            </a:r>
            <a:r>
              <a:rPr lang="en-GB" sz="1600" dirty="0" smtClean="0"/>
              <a:t>Throughout the whole of human history, people have attempted to be the best: by throwing the furthest, running the fastest and climbing the highest. Imagine a world where we accepted everything as it is. Would we have developed into the type of people we are today? </a:t>
            </a:r>
            <a:r>
              <a:rPr lang="en-GB" sz="1600" b="1" dirty="0" smtClean="0">
                <a:solidFill>
                  <a:srgbClr val="7030A0"/>
                </a:solidFill>
              </a:rPr>
              <a:t>(</a:t>
            </a:r>
            <a:r>
              <a:rPr lang="en-GB" sz="1600" b="1" dirty="0">
                <a:solidFill>
                  <a:srgbClr val="7030A0"/>
                </a:solidFill>
              </a:rPr>
              <a:t>evidence)</a:t>
            </a:r>
          </a:p>
          <a:p>
            <a:r>
              <a:rPr lang="en-GB" sz="1600" dirty="0" smtClean="0"/>
              <a:t>Indeed, scientific research has shown that some people have a ‘type T’ personality and are constantly seeking new thrills and challenges.</a:t>
            </a:r>
          </a:p>
          <a:p>
            <a:r>
              <a:rPr lang="en-GB" sz="1600" dirty="0"/>
              <a:t>	 </a:t>
            </a:r>
            <a:r>
              <a:rPr lang="en-GB" sz="1600" b="1" dirty="0">
                <a:solidFill>
                  <a:srgbClr val="7030A0"/>
                </a:solidFill>
              </a:rPr>
              <a:t>(point) </a:t>
            </a:r>
            <a:r>
              <a:rPr lang="en-GB" sz="1600" b="1" dirty="0" smtClean="0">
                <a:solidFill>
                  <a:srgbClr val="7030A0"/>
                </a:solidFill>
              </a:rPr>
              <a:t> </a:t>
            </a:r>
            <a:r>
              <a:rPr lang="en-GB" sz="1600" dirty="0" smtClean="0"/>
              <a:t>Another reason they should continue is because it </a:t>
            </a:r>
            <a:r>
              <a:rPr lang="en-GB" sz="1600" dirty="0" smtClean="0">
                <a:solidFill>
                  <a:srgbClr val="FF0000"/>
                </a:solidFill>
              </a:rPr>
              <a:t>brings much needed money </a:t>
            </a:r>
            <a:r>
              <a:rPr lang="en-GB" sz="1600" dirty="0" smtClean="0"/>
              <a:t>into the region. </a:t>
            </a:r>
            <a:r>
              <a:rPr lang="en-GB" sz="1600" b="1" dirty="0">
                <a:solidFill>
                  <a:srgbClr val="7030A0"/>
                </a:solidFill>
              </a:rPr>
              <a:t>(explain) </a:t>
            </a:r>
            <a:r>
              <a:rPr lang="en-GB" sz="1600" dirty="0" smtClean="0"/>
              <a:t>Many of the local Nepalese people act as </a:t>
            </a:r>
            <a:r>
              <a:rPr lang="en-GB" sz="1600" dirty="0" err="1" smtClean="0"/>
              <a:t>sherpas</a:t>
            </a:r>
            <a:r>
              <a:rPr lang="en-GB" sz="1600" dirty="0" smtClean="0"/>
              <a:t> for climbers by carrying equipment up the mountain, with a typical trip making over $2000. Nepal is an extremely poor country so this money is vital for supporting families and  local communities. </a:t>
            </a:r>
            <a:r>
              <a:rPr lang="en-GB" sz="1600" b="1" dirty="0">
                <a:solidFill>
                  <a:srgbClr val="7030A0"/>
                </a:solidFill>
              </a:rPr>
              <a:t>(</a:t>
            </a:r>
            <a:r>
              <a:rPr lang="en-GB" sz="1600" b="1" dirty="0" smtClean="0">
                <a:solidFill>
                  <a:srgbClr val="7030A0"/>
                </a:solidFill>
              </a:rPr>
              <a:t>evidence) </a:t>
            </a:r>
            <a:r>
              <a:rPr lang="en-GB" sz="1600" dirty="0" smtClean="0"/>
              <a:t>Last year alone, over £300 million was brought into Nepal from climbing expeditions. </a:t>
            </a:r>
          </a:p>
          <a:p>
            <a:r>
              <a:rPr lang="en-GB" sz="1600" dirty="0"/>
              <a:t>	</a:t>
            </a:r>
            <a:r>
              <a:rPr lang="en-GB" sz="1600" dirty="0" smtClean="0"/>
              <a:t>As you have read there are many good reasons that climbing should be stopped on Mount Everest: </a:t>
            </a:r>
            <a:r>
              <a:rPr lang="en-GB" sz="1600" dirty="0" smtClean="0">
                <a:solidFill>
                  <a:srgbClr val="FF0000"/>
                </a:solidFill>
              </a:rPr>
              <a:t>it causes pollution, it is dangerous and it’s a waste of money</a:t>
            </a:r>
            <a:r>
              <a:rPr lang="en-GB" sz="1600" dirty="0" smtClean="0"/>
              <a:t>. However, there is equally a case for continuing to allow people to climb: </a:t>
            </a:r>
            <a:r>
              <a:rPr lang="en-GB" sz="1600" dirty="0" smtClean="0">
                <a:solidFill>
                  <a:srgbClr val="FF0000"/>
                </a:solidFill>
              </a:rPr>
              <a:t>man needs new challenges and it brings much needed money into the local community</a:t>
            </a:r>
            <a:r>
              <a:rPr lang="en-GB" sz="1600" dirty="0" smtClean="0"/>
              <a:t>. Perhaps with some careful planning and thought, the mountain could be cleaned up and made more safe so that everyone benefits for centuries to come.</a:t>
            </a:r>
          </a:p>
        </p:txBody>
      </p:sp>
      <p:pic>
        <p:nvPicPr>
          <p:cNvPr id="3" name="mount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2080" y="5538871"/>
            <a:ext cx="609600" cy="609600"/>
          </a:xfrm>
          <a:prstGeom prst="rect">
            <a:avLst/>
          </a:prstGeom>
        </p:spPr>
      </p:pic>
      <p:sp>
        <p:nvSpPr>
          <p:cNvPr id="4" name="TextBox 3"/>
          <p:cNvSpPr txBox="1"/>
          <p:nvPr/>
        </p:nvSpPr>
        <p:spPr>
          <a:xfrm>
            <a:off x="179512" y="116632"/>
            <a:ext cx="8122337" cy="400110"/>
          </a:xfrm>
          <a:prstGeom prst="rect">
            <a:avLst/>
          </a:prstGeom>
          <a:noFill/>
        </p:spPr>
        <p:txBody>
          <a:bodyPr wrap="square" rtlCol="0">
            <a:spAutoFit/>
          </a:bodyPr>
          <a:lstStyle/>
          <a:p>
            <a:r>
              <a:rPr lang="en-GB" sz="2000" b="1" dirty="0" smtClean="0">
                <a:solidFill>
                  <a:srgbClr val="FF0000"/>
                </a:solidFill>
              </a:rPr>
              <a:t>Example - Should climbers be allowed to climb Mount Everest? (P2)</a:t>
            </a:r>
            <a:endParaRPr lang="en-GB" sz="2000" b="1" dirty="0">
              <a:solidFill>
                <a:srgbClr val="FF0000"/>
              </a:solidFill>
            </a:endParaRPr>
          </a:p>
        </p:txBody>
      </p:sp>
      <p:pic>
        <p:nvPicPr>
          <p:cNvPr id="4098" name="Picture 2" descr="C:\Users\Oliver\Desktop\hjfghjf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6229" y="5119752"/>
            <a:ext cx="1053932" cy="1738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194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4869" y="0"/>
            <a:ext cx="8174310" cy="1107996"/>
          </a:xfrm>
          <a:prstGeom prst="rect">
            <a:avLst/>
          </a:prstGeom>
          <a:noFill/>
        </p:spPr>
        <p:txBody>
          <a:bodyPr wrap="square" rtlCol="0">
            <a:spAutoFit/>
          </a:bodyPr>
          <a:lstStyle/>
          <a:p>
            <a:pPr algn="ctr"/>
            <a:r>
              <a:rPr lang="en-GB" sz="6600" b="1" dirty="0" smtClean="0"/>
              <a:t>Balanced Discussion</a:t>
            </a:r>
            <a:endParaRPr lang="en-GB" sz="6600" b="1"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856" y="1946664"/>
            <a:ext cx="2515960" cy="2212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937771" y="3695649"/>
            <a:ext cx="1152129" cy="1200329"/>
          </a:xfrm>
          <a:prstGeom prst="rect">
            <a:avLst/>
          </a:prstGeom>
          <a:noFill/>
        </p:spPr>
        <p:txBody>
          <a:bodyPr wrap="square" rtlCol="0">
            <a:spAutoFit/>
          </a:bodyPr>
          <a:lstStyle/>
          <a:p>
            <a:pPr algn="ctr"/>
            <a:r>
              <a:rPr lang="en-GB" sz="7200" b="1" dirty="0" smtClean="0">
                <a:solidFill>
                  <a:srgbClr val="FF0000"/>
                </a:solidFill>
              </a:rPr>
              <a:t>or</a:t>
            </a:r>
            <a:endParaRPr lang="en-GB" sz="7200" b="1" dirty="0">
              <a:solidFill>
                <a:srgbClr val="FF0000"/>
              </a:solidFill>
            </a:endParaRPr>
          </a:p>
        </p:txBody>
      </p:sp>
      <p:sp>
        <p:nvSpPr>
          <p:cNvPr id="3" name="Rectangle 2"/>
          <p:cNvSpPr/>
          <p:nvPr/>
        </p:nvSpPr>
        <p:spPr>
          <a:xfrm>
            <a:off x="233791" y="5013176"/>
            <a:ext cx="8856984" cy="892552"/>
          </a:xfrm>
          <a:prstGeom prst="rect">
            <a:avLst/>
          </a:prstGeom>
        </p:spPr>
        <p:txBody>
          <a:bodyPr wrap="square">
            <a:spAutoFit/>
          </a:bodyPr>
          <a:lstStyle/>
          <a:p>
            <a:pPr algn="ctr"/>
            <a:r>
              <a:rPr lang="en-GB" sz="2600" b="1" dirty="0">
                <a:solidFill>
                  <a:srgbClr val="FF0000"/>
                </a:solidFill>
              </a:rPr>
              <a:t>Should children be allowed to ride skateboards, roller blades, </a:t>
            </a:r>
            <a:r>
              <a:rPr lang="en-GB" sz="2600" b="1" dirty="0" smtClean="0">
                <a:solidFill>
                  <a:srgbClr val="FF0000"/>
                </a:solidFill>
              </a:rPr>
              <a:t>scooters or hover boards </a:t>
            </a:r>
            <a:r>
              <a:rPr lang="en-GB" sz="2600" b="1" dirty="0">
                <a:solidFill>
                  <a:srgbClr val="FF0000"/>
                </a:solidFill>
              </a:rPr>
              <a:t>in the playground </a:t>
            </a:r>
            <a:r>
              <a:rPr lang="en-GB" sz="2600" b="1" dirty="0" smtClean="0">
                <a:solidFill>
                  <a:srgbClr val="FF0000"/>
                </a:solidFill>
              </a:rPr>
              <a:t>at break times?</a:t>
            </a:r>
            <a:endParaRPr lang="en-GB" sz="2600" b="1" dirty="0">
              <a:solidFill>
                <a:srgbClr val="FF0000"/>
              </a:solidFill>
            </a:endParaRPr>
          </a:p>
        </p:txBody>
      </p:sp>
      <p:pic>
        <p:nvPicPr>
          <p:cNvPr id="16" name="Picture 2" descr="C:\Users\Oliver\AppData\Local\Temp\Textease\clipboard5.bmp"/>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211"/>
                    </a14:imgEffect>
                  </a14:imgLayer>
                </a14:imgProps>
              </a:ext>
              <a:ext uri="{28A0092B-C50C-407E-A947-70E740481C1C}">
                <a14:useLocalDpi xmlns:a14="http://schemas.microsoft.com/office/drawing/2010/main" val="0"/>
              </a:ext>
            </a:extLst>
          </a:blip>
          <a:srcRect/>
          <a:stretch>
            <a:fillRect/>
          </a:stretch>
        </p:blipFill>
        <p:spPr bwMode="auto">
          <a:xfrm>
            <a:off x="340584" y="1412776"/>
            <a:ext cx="1338825" cy="1155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3" descr="C:\Users\Oliver\AppData\Local\Temp\Textease\clipboard6.bmp"/>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08" b="100000" l="9913" r="100000"/>
                    </a14:imgEffect>
                  </a14:imgLayer>
                </a14:imgProps>
              </a:ext>
              <a:ext uri="{28A0092B-C50C-407E-A947-70E740481C1C}">
                <a14:useLocalDpi xmlns:a14="http://schemas.microsoft.com/office/drawing/2010/main" val="0"/>
              </a:ext>
            </a:extLst>
          </a:blip>
          <a:srcRect/>
          <a:stretch>
            <a:fillRect/>
          </a:stretch>
        </p:blipFill>
        <p:spPr bwMode="auto">
          <a:xfrm>
            <a:off x="1774058" y="1245594"/>
            <a:ext cx="1220645" cy="1402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5" descr="C:\Users\Oliver\AppData\Local\Temp\Textease\clipboard8.bmp"/>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750" b="99500" l="321" r="99038"/>
                    </a14:imgEffect>
                  </a14:imgLayer>
                </a14:imgProps>
              </a:ext>
              <a:ext uri="{28A0092B-C50C-407E-A947-70E740481C1C}">
                <a14:useLocalDpi xmlns:a14="http://schemas.microsoft.com/office/drawing/2010/main" val="0"/>
              </a:ext>
            </a:extLst>
          </a:blip>
          <a:srcRect/>
          <a:stretch>
            <a:fillRect/>
          </a:stretch>
        </p:blipFill>
        <p:spPr bwMode="auto">
          <a:xfrm>
            <a:off x="538012" y="2716157"/>
            <a:ext cx="999800" cy="128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C:\Users\Oliver\AppData\Local\Temp\Textease\clipboard7.bm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500" b="97857" l="1429" r="98214"/>
                    </a14:imgEffect>
                  </a14:imgLayer>
                </a14:imgProps>
              </a:ext>
              <a:ext uri="{28A0092B-C50C-407E-A947-70E740481C1C}">
                <a14:useLocalDpi xmlns:a14="http://schemas.microsoft.com/office/drawing/2010/main" val="0"/>
              </a:ext>
            </a:extLst>
          </a:blip>
          <a:srcRect/>
          <a:stretch>
            <a:fillRect/>
          </a:stretch>
        </p:blipFill>
        <p:spPr bwMode="auto">
          <a:xfrm>
            <a:off x="1696053" y="2811585"/>
            <a:ext cx="1347605" cy="1347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7760" y="4319951"/>
            <a:ext cx="2192595" cy="400110"/>
          </a:xfrm>
          <a:prstGeom prst="rect">
            <a:avLst/>
          </a:prstGeom>
          <a:noFill/>
        </p:spPr>
        <p:txBody>
          <a:bodyPr wrap="square" rtlCol="0">
            <a:spAutoFit/>
          </a:bodyPr>
          <a:lstStyle/>
          <a:p>
            <a:r>
              <a:rPr lang="en-GB" sz="2000" b="1" dirty="0" smtClean="0">
                <a:solidFill>
                  <a:srgbClr val="FF0000"/>
                </a:solidFill>
              </a:rPr>
              <a:t>Should be able to</a:t>
            </a:r>
            <a:endParaRPr lang="en-GB" sz="2000" b="1" dirty="0">
              <a:solidFill>
                <a:srgbClr val="FF0000"/>
              </a:solidFill>
            </a:endParaRPr>
          </a:p>
        </p:txBody>
      </p:sp>
      <p:pic>
        <p:nvPicPr>
          <p:cNvPr id="20" name="Picture 2" descr="C:\Users\Oliver\AppData\Local\Temp\Textease\clipboard5.bmp"/>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9211"/>
                    </a14:imgEffect>
                  </a14:imgLayer>
                </a14:imgProps>
              </a:ext>
              <a:ext uri="{28A0092B-C50C-407E-A947-70E740481C1C}">
                <a14:useLocalDpi xmlns:a14="http://schemas.microsoft.com/office/drawing/2010/main" val="0"/>
              </a:ext>
            </a:extLst>
          </a:blip>
          <a:srcRect/>
          <a:stretch>
            <a:fillRect/>
          </a:stretch>
        </p:blipFill>
        <p:spPr bwMode="auto">
          <a:xfrm>
            <a:off x="6033548" y="1492117"/>
            <a:ext cx="1338825" cy="1155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3" descr="C:\Users\Oliver\AppData\Local\Temp\Textease\clipboard6.bmp"/>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08" b="100000" l="9913" r="100000"/>
                    </a14:imgEffect>
                  </a14:imgLayer>
                </a14:imgProps>
              </a:ext>
              <a:ext uri="{28A0092B-C50C-407E-A947-70E740481C1C}">
                <a14:useLocalDpi xmlns:a14="http://schemas.microsoft.com/office/drawing/2010/main" val="0"/>
              </a:ext>
            </a:extLst>
          </a:blip>
          <a:srcRect/>
          <a:stretch>
            <a:fillRect/>
          </a:stretch>
        </p:blipFill>
        <p:spPr bwMode="auto">
          <a:xfrm>
            <a:off x="7467022" y="1324935"/>
            <a:ext cx="1220645" cy="1402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5" descr="C:\Users\Oliver\AppData\Local\Temp\Textease\clipboard8.bmp"/>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750" b="99500" l="321" r="99038"/>
                    </a14:imgEffect>
                  </a14:imgLayer>
                </a14:imgProps>
              </a:ext>
              <a:ext uri="{28A0092B-C50C-407E-A947-70E740481C1C}">
                <a14:useLocalDpi xmlns:a14="http://schemas.microsoft.com/office/drawing/2010/main" val="0"/>
              </a:ext>
            </a:extLst>
          </a:blip>
          <a:srcRect/>
          <a:stretch>
            <a:fillRect/>
          </a:stretch>
        </p:blipFill>
        <p:spPr bwMode="auto">
          <a:xfrm>
            <a:off x="6230976" y="2795498"/>
            <a:ext cx="999800" cy="128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4" descr="C:\Users\Oliver\AppData\Local\Temp\Textease\clipboard7.bm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500" b="97857" l="1429" r="98214"/>
                    </a14:imgEffect>
                  </a14:imgLayer>
                </a14:imgProps>
              </a:ext>
              <a:ext uri="{28A0092B-C50C-407E-A947-70E740481C1C}">
                <a14:useLocalDpi xmlns:a14="http://schemas.microsoft.com/office/drawing/2010/main" val="0"/>
              </a:ext>
            </a:extLst>
          </a:blip>
          <a:srcRect/>
          <a:stretch>
            <a:fillRect/>
          </a:stretch>
        </p:blipFill>
        <p:spPr bwMode="auto">
          <a:xfrm>
            <a:off x="7389017" y="2890926"/>
            <a:ext cx="1347605" cy="1347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086811" y="4365104"/>
            <a:ext cx="2760421" cy="400110"/>
          </a:xfrm>
          <a:prstGeom prst="rect">
            <a:avLst/>
          </a:prstGeom>
          <a:noFill/>
        </p:spPr>
        <p:txBody>
          <a:bodyPr wrap="square" rtlCol="0">
            <a:spAutoFit/>
          </a:bodyPr>
          <a:lstStyle/>
          <a:p>
            <a:r>
              <a:rPr lang="en-GB" sz="2000" b="1" dirty="0" smtClean="0">
                <a:solidFill>
                  <a:srgbClr val="FF0000"/>
                </a:solidFill>
              </a:rPr>
              <a:t>Should NOT be able to</a:t>
            </a:r>
            <a:endParaRPr lang="en-GB" sz="2000" b="1" dirty="0">
              <a:solidFill>
                <a:srgbClr val="FF0000"/>
              </a:solidFill>
            </a:endParaRPr>
          </a:p>
        </p:txBody>
      </p:sp>
      <p:pic>
        <p:nvPicPr>
          <p:cNvPr id="2051" name="Picture 3" descr="C:\Users\Oliver\Documents\Untitled 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43314" y="2002644"/>
            <a:ext cx="2324624" cy="16455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a:hlinkClick r:id="" action="ppaction://hlinkshowjump?jump=nextslide"/>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054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91" y="56818"/>
            <a:ext cx="8856984" cy="66845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Rectangle 4"/>
          <p:cNvSpPr/>
          <p:nvPr/>
        </p:nvSpPr>
        <p:spPr>
          <a:xfrm>
            <a:off x="395536" y="2708920"/>
            <a:ext cx="3528392"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b="1" u="sng" dirty="0" smtClean="0"/>
              <a:t>Against</a:t>
            </a:r>
          </a:p>
          <a:p>
            <a:r>
              <a:rPr lang="en-GB" dirty="0" smtClean="0"/>
              <a:t>* </a:t>
            </a:r>
            <a:r>
              <a:rPr lang="en-GB" dirty="0"/>
              <a:t>children would get seriously </a:t>
            </a:r>
            <a:r>
              <a:rPr lang="en-GB" dirty="0" smtClean="0"/>
              <a:t>hurt</a:t>
            </a:r>
            <a:r>
              <a:rPr lang="en-GB" dirty="0"/>
              <a:t/>
            </a:r>
            <a:br>
              <a:rPr lang="en-GB" dirty="0"/>
            </a:br>
            <a:r>
              <a:rPr lang="en-GB" dirty="0"/>
              <a:t>* cost </a:t>
            </a:r>
            <a:r>
              <a:rPr lang="en-GB" dirty="0" smtClean="0"/>
              <a:t>of them</a:t>
            </a:r>
            <a:r>
              <a:rPr lang="en-GB" dirty="0"/>
              <a:t/>
            </a:r>
            <a:br>
              <a:rPr lang="en-GB" dirty="0"/>
            </a:br>
            <a:r>
              <a:rPr lang="en-GB" dirty="0"/>
              <a:t>* arguments over </a:t>
            </a:r>
            <a:r>
              <a:rPr lang="en-GB" dirty="0" smtClean="0"/>
              <a:t>who has best one </a:t>
            </a:r>
            <a:r>
              <a:rPr lang="en-GB" dirty="0"/>
              <a:t/>
            </a:r>
            <a:br>
              <a:rPr lang="en-GB" dirty="0"/>
            </a:br>
            <a:r>
              <a:rPr lang="en-GB" dirty="0"/>
              <a:t>* too crowded on </a:t>
            </a:r>
            <a:r>
              <a:rPr lang="en-GB" dirty="0" smtClean="0"/>
              <a:t>the playground</a:t>
            </a:r>
            <a:r>
              <a:rPr lang="en-GB" dirty="0"/>
              <a:t/>
            </a:r>
            <a:br>
              <a:rPr lang="en-GB" dirty="0"/>
            </a:br>
            <a:r>
              <a:rPr lang="en-GB" dirty="0"/>
              <a:t>* </a:t>
            </a:r>
            <a:r>
              <a:rPr lang="en-GB" dirty="0" smtClean="0"/>
              <a:t>children too </a:t>
            </a:r>
            <a:r>
              <a:rPr lang="en-GB" dirty="0"/>
              <a:t>excitable</a:t>
            </a:r>
            <a:br>
              <a:rPr lang="en-GB" dirty="0"/>
            </a:br>
            <a:r>
              <a:rPr lang="en-GB" dirty="0"/>
              <a:t>* storage problems</a:t>
            </a:r>
            <a:br>
              <a:rPr lang="en-GB" dirty="0"/>
            </a:br>
            <a:r>
              <a:rPr lang="en-GB" dirty="0"/>
              <a:t>* responsibility for breaking them</a:t>
            </a:r>
            <a:br>
              <a:rPr lang="en-GB" dirty="0"/>
            </a:br>
            <a:r>
              <a:rPr lang="en-GB" dirty="0"/>
              <a:t>* </a:t>
            </a:r>
            <a:r>
              <a:rPr lang="en-GB" dirty="0" smtClean="0"/>
              <a:t>electrical charging </a:t>
            </a:r>
            <a:r>
              <a:rPr lang="en-GB" dirty="0"/>
              <a:t>hover board</a:t>
            </a:r>
            <a:br>
              <a:rPr lang="en-GB" dirty="0"/>
            </a:br>
            <a:r>
              <a:rPr lang="en-GB" dirty="0"/>
              <a:t>* IT room not </a:t>
            </a:r>
            <a:r>
              <a:rPr lang="en-GB" dirty="0" smtClean="0"/>
              <a:t>used anymore</a:t>
            </a:r>
            <a:endParaRPr lang="en-GB" dirty="0"/>
          </a:p>
        </p:txBody>
      </p:sp>
      <p:sp>
        <p:nvSpPr>
          <p:cNvPr id="6" name="Rectangle 5"/>
          <p:cNvSpPr/>
          <p:nvPr/>
        </p:nvSpPr>
        <p:spPr>
          <a:xfrm>
            <a:off x="4283968" y="2708920"/>
            <a:ext cx="446136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b="1" u="sng" dirty="0" smtClean="0"/>
              <a:t>For</a:t>
            </a:r>
          </a:p>
          <a:p>
            <a:r>
              <a:rPr lang="en-GB" dirty="0" smtClean="0"/>
              <a:t>* unfair for KS1</a:t>
            </a:r>
            <a:r>
              <a:rPr lang="en-GB" dirty="0"/>
              <a:t/>
            </a:r>
            <a:br>
              <a:rPr lang="en-GB" dirty="0"/>
            </a:br>
            <a:r>
              <a:rPr lang="en-GB" dirty="0"/>
              <a:t>* make new friends through playing </a:t>
            </a:r>
            <a:r>
              <a:rPr lang="en-GB" dirty="0" smtClean="0"/>
              <a:t>together</a:t>
            </a:r>
            <a:r>
              <a:rPr lang="en-GB" dirty="0"/>
              <a:t/>
            </a:r>
            <a:br>
              <a:rPr lang="en-GB" dirty="0"/>
            </a:br>
            <a:r>
              <a:rPr lang="en-GB" dirty="0"/>
              <a:t>* playgrounds </a:t>
            </a:r>
            <a:r>
              <a:rPr lang="en-GB" dirty="0" smtClean="0"/>
              <a:t>less boring</a:t>
            </a:r>
            <a:r>
              <a:rPr lang="en-GB" dirty="0"/>
              <a:t/>
            </a:r>
            <a:br>
              <a:rPr lang="en-GB" dirty="0"/>
            </a:br>
            <a:r>
              <a:rPr lang="en-GB" dirty="0"/>
              <a:t>* good exercise (obesity)</a:t>
            </a:r>
            <a:br>
              <a:rPr lang="en-GB" dirty="0"/>
            </a:br>
            <a:r>
              <a:rPr lang="en-GB" dirty="0"/>
              <a:t>* less truancy </a:t>
            </a:r>
            <a:br>
              <a:rPr lang="en-GB" dirty="0"/>
            </a:br>
            <a:r>
              <a:rPr lang="en-GB" dirty="0"/>
              <a:t>* waste </a:t>
            </a:r>
            <a:r>
              <a:rPr lang="en-GB" dirty="0" smtClean="0"/>
              <a:t>less time </a:t>
            </a:r>
            <a:r>
              <a:rPr lang="en-GB" dirty="0"/>
              <a:t>- grab 'n' go</a:t>
            </a:r>
            <a:br>
              <a:rPr lang="en-GB" dirty="0"/>
            </a:br>
            <a:r>
              <a:rPr lang="en-GB" dirty="0"/>
              <a:t>* plenty of room (big field for hover boards)</a:t>
            </a:r>
            <a:br>
              <a:rPr lang="en-GB" dirty="0"/>
            </a:br>
            <a:r>
              <a:rPr lang="en-GB" dirty="0"/>
              <a:t>* </a:t>
            </a:r>
            <a:r>
              <a:rPr lang="en-GB" dirty="0" smtClean="0"/>
              <a:t>develop creative skills</a:t>
            </a:r>
          </a:p>
          <a:p>
            <a:endParaRPr lang="en-GB" dirty="0"/>
          </a:p>
        </p:txBody>
      </p:sp>
      <p:sp>
        <p:nvSpPr>
          <p:cNvPr id="9" name="Rectangle 8"/>
          <p:cNvSpPr/>
          <p:nvPr/>
        </p:nvSpPr>
        <p:spPr>
          <a:xfrm>
            <a:off x="165691" y="56818"/>
            <a:ext cx="8856984" cy="707886"/>
          </a:xfrm>
          <a:prstGeom prst="rect">
            <a:avLst/>
          </a:prstGeom>
        </p:spPr>
        <p:txBody>
          <a:bodyPr wrap="square">
            <a:spAutoFit/>
          </a:bodyPr>
          <a:lstStyle/>
          <a:p>
            <a:pPr algn="ctr"/>
            <a:r>
              <a:rPr lang="en-GB" sz="2000" b="1" dirty="0">
                <a:solidFill>
                  <a:srgbClr val="FF0000"/>
                </a:solidFill>
              </a:rPr>
              <a:t>Should children be allowed to ride skateboards, roller blades, </a:t>
            </a:r>
            <a:r>
              <a:rPr lang="en-GB" sz="2000" b="1" dirty="0" smtClean="0">
                <a:solidFill>
                  <a:srgbClr val="FF0000"/>
                </a:solidFill>
              </a:rPr>
              <a:t>scooters or hover boards </a:t>
            </a:r>
            <a:r>
              <a:rPr lang="en-GB" sz="2000" b="1" dirty="0">
                <a:solidFill>
                  <a:srgbClr val="FF0000"/>
                </a:solidFill>
              </a:rPr>
              <a:t>in the playground </a:t>
            </a:r>
            <a:r>
              <a:rPr lang="en-GB" sz="2000" b="1" dirty="0" smtClean="0">
                <a:solidFill>
                  <a:srgbClr val="FF0000"/>
                </a:solidFill>
              </a:rPr>
              <a:t>at break times?</a:t>
            </a:r>
            <a:endParaRPr lang="en-GB" sz="2000" b="1" dirty="0">
              <a:solidFill>
                <a:srgbClr val="FF0000"/>
              </a:solidFill>
            </a:endParaRPr>
          </a:p>
        </p:txBody>
      </p:sp>
      <p:pic>
        <p:nvPicPr>
          <p:cNvPr id="10" name="Picture 2" descr="C:\Users\Oliver\AppData\Local\Temp\Textease\clipboard5.bmp"/>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211"/>
                    </a14:imgEffect>
                  </a14:imgLayer>
                </a14:imgProps>
              </a:ext>
              <a:ext uri="{28A0092B-C50C-407E-A947-70E740481C1C}">
                <a14:useLocalDpi xmlns:a14="http://schemas.microsoft.com/office/drawing/2010/main" val="0"/>
              </a:ext>
            </a:extLst>
          </a:blip>
          <a:srcRect/>
          <a:stretch>
            <a:fillRect/>
          </a:stretch>
        </p:blipFill>
        <p:spPr bwMode="auto">
          <a:xfrm>
            <a:off x="1187624" y="1059031"/>
            <a:ext cx="1338825" cy="1155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3" descr="C:\Users\Oliver\AppData\Local\Temp\Textease\clipboard6.bmp"/>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8" b="100000" l="9913" r="100000"/>
                    </a14:imgEffect>
                  </a14:imgLayer>
                </a14:imgProps>
              </a:ext>
              <a:ext uri="{28A0092B-C50C-407E-A947-70E740481C1C}">
                <a14:useLocalDpi xmlns:a14="http://schemas.microsoft.com/office/drawing/2010/main" val="0"/>
              </a:ext>
            </a:extLst>
          </a:blip>
          <a:srcRect/>
          <a:stretch>
            <a:fillRect/>
          </a:stretch>
        </p:blipFill>
        <p:spPr bwMode="auto">
          <a:xfrm>
            <a:off x="5724128" y="853651"/>
            <a:ext cx="1220645" cy="1402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5" descr="C:\Users\Oliver\AppData\Local\Temp\Textease\clipboard8.bmp"/>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750" b="99500" l="321" r="99038"/>
                    </a14:imgEffect>
                  </a14:imgLayer>
                </a14:imgProps>
              </a:ext>
              <a:ext uri="{28A0092B-C50C-407E-A947-70E740481C1C}">
                <a14:useLocalDpi xmlns:a14="http://schemas.microsoft.com/office/drawing/2010/main" val="0"/>
              </a:ext>
            </a:extLst>
          </a:blip>
          <a:srcRect/>
          <a:stretch>
            <a:fillRect/>
          </a:stretch>
        </p:blipFill>
        <p:spPr bwMode="auto">
          <a:xfrm>
            <a:off x="4427984" y="932853"/>
            <a:ext cx="999800" cy="128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C:\Users\Oliver\AppData\Local\Temp\Textease\clipboard7.bmp"/>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7857" l="1429" r="98214"/>
                    </a14:imgEffect>
                  </a14:imgLayer>
                </a14:imgProps>
              </a:ext>
              <a:ext uri="{28A0092B-C50C-407E-A947-70E740481C1C}">
                <a14:useLocalDpi xmlns:a14="http://schemas.microsoft.com/office/drawing/2010/main" val="0"/>
              </a:ext>
            </a:extLst>
          </a:blip>
          <a:srcRect/>
          <a:stretch>
            <a:fillRect/>
          </a:stretch>
        </p:blipFill>
        <p:spPr bwMode="auto">
          <a:xfrm>
            <a:off x="2771800" y="930133"/>
            <a:ext cx="1347605" cy="1347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3">
            <a:hlinkClick r:id="" action="ppaction://hlinkshowjump?jump=nextslide"/>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856984" cy="64807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 name="Rectangle 1"/>
          <p:cNvSpPr/>
          <p:nvPr/>
        </p:nvSpPr>
        <p:spPr>
          <a:xfrm>
            <a:off x="488537" y="1484784"/>
            <a:ext cx="7848872" cy="44319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400" b="1" dirty="0">
                <a:solidFill>
                  <a:srgbClr val="FF0000"/>
                </a:solidFill>
              </a:rPr>
              <a:t>Remember to:</a:t>
            </a:r>
          </a:p>
          <a:p>
            <a:r>
              <a:rPr lang="en-GB" dirty="0" smtClean="0"/>
              <a:t>* Write </a:t>
            </a:r>
            <a:r>
              <a:rPr lang="en-GB" dirty="0"/>
              <a:t>a title that says what </a:t>
            </a:r>
            <a:r>
              <a:rPr lang="en-GB" dirty="0" smtClean="0"/>
              <a:t>you are </a:t>
            </a:r>
            <a:r>
              <a:rPr lang="en-GB" dirty="0"/>
              <a:t>discussing.</a:t>
            </a:r>
          </a:p>
          <a:p>
            <a:r>
              <a:rPr lang="en-GB" dirty="0" smtClean="0"/>
              <a:t>* Write </a:t>
            </a:r>
            <a:r>
              <a:rPr lang="en-GB" dirty="0"/>
              <a:t>an </a:t>
            </a:r>
            <a:r>
              <a:rPr lang="en-GB" dirty="0" smtClean="0"/>
              <a:t>introduction </a:t>
            </a:r>
            <a:r>
              <a:rPr lang="en-GB" dirty="0"/>
              <a:t>that tells the reader what the discussion Is about.</a:t>
            </a:r>
          </a:p>
          <a:p>
            <a:r>
              <a:rPr lang="en-GB" dirty="0" smtClean="0"/>
              <a:t>* Write in </a:t>
            </a:r>
            <a:r>
              <a:rPr lang="en-GB" dirty="0"/>
              <a:t>a logical order. Start each new section with a topic sentence.</a:t>
            </a:r>
          </a:p>
          <a:p>
            <a:r>
              <a:rPr lang="en-GB" dirty="0" smtClean="0"/>
              <a:t>* Write </a:t>
            </a:r>
            <a:r>
              <a:rPr lang="en-GB" dirty="0"/>
              <a:t>one paragraph for each point then do the same thing for the point against.</a:t>
            </a:r>
          </a:p>
          <a:p>
            <a:r>
              <a:rPr lang="en-GB" dirty="0" smtClean="0"/>
              <a:t>* Write </a:t>
            </a:r>
            <a:r>
              <a:rPr lang="en-GB" dirty="0"/>
              <a:t>a conclusion</a:t>
            </a:r>
          </a:p>
          <a:p>
            <a:endParaRPr lang="en-GB" dirty="0" smtClean="0"/>
          </a:p>
          <a:p>
            <a:r>
              <a:rPr lang="en-GB" sz="2400" b="1" dirty="0" smtClean="0">
                <a:solidFill>
                  <a:srgbClr val="FF0000"/>
                </a:solidFill>
              </a:rPr>
              <a:t>It </a:t>
            </a:r>
            <a:r>
              <a:rPr lang="en-GB" sz="2400" b="1" dirty="0">
                <a:solidFill>
                  <a:srgbClr val="FF0000"/>
                </a:solidFill>
              </a:rPr>
              <a:t>is important to...</a:t>
            </a:r>
          </a:p>
          <a:p>
            <a:r>
              <a:rPr lang="en-GB" dirty="0" smtClean="0"/>
              <a:t>* Write </a:t>
            </a:r>
            <a:r>
              <a:rPr lang="en-GB" dirty="0"/>
              <a:t>In the present tense and the third person (he, she...).</a:t>
            </a:r>
          </a:p>
          <a:p>
            <a:r>
              <a:rPr lang="en-GB" dirty="0" smtClean="0"/>
              <a:t>* Use </a:t>
            </a:r>
            <a:r>
              <a:rPr lang="en-GB" dirty="0"/>
              <a:t>technical vocabulary.</a:t>
            </a:r>
          </a:p>
          <a:p>
            <a:r>
              <a:rPr lang="en-GB" dirty="0" smtClean="0"/>
              <a:t>* Include </a:t>
            </a:r>
            <a:r>
              <a:rPr lang="en-GB" dirty="0"/>
              <a:t>words to show reasons (because, so...).</a:t>
            </a:r>
          </a:p>
          <a:p>
            <a:r>
              <a:rPr lang="en-GB" dirty="0" smtClean="0"/>
              <a:t>* Use </a:t>
            </a:r>
            <a:r>
              <a:rPr lang="en-GB" dirty="0"/>
              <a:t>connecting phrases to signal points (e.g. first of all...).</a:t>
            </a:r>
          </a:p>
          <a:p>
            <a:r>
              <a:rPr lang="en-GB" dirty="0" smtClean="0"/>
              <a:t>* Use </a:t>
            </a:r>
            <a:r>
              <a:rPr lang="en-GB" dirty="0"/>
              <a:t>'weasel words' to back up points (probably...).</a:t>
            </a:r>
          </a:p>
          <a:p>
            <a:r>
              <a:rPr lang="en-GB" dirty="0" smtClean="0"/>
              <a:t>* Use </a:t>
            </a:r>
            <a:r>
              <a:rPr lang="en-GB" dirty="0"/>
              <a:t>phrases that signal both sides of an argument (e.g. some people believe...)</a:t>
            </a:r>
          </a:p>
          <a:p>
            <a:r>
              <a:rPr lang="en-GB" dirty="0" smtClean="0"/>
              <a:t>* Give </a:t>
            </a:r>
            <a:r>
              <a:rPr lang="en-GB" dirty="0"/>
              <a:t>facts to back up points.</a:t>
            </a:r>
          </a:p>
        </p:txBody>
      </p:sp>
      <p:sp>
        <p:nvSpPr>
          <p:cNvPr id="3" name="TextBox 2"/>
          <p:cNvSpPr txBox="1"/>
          <p:nvPr/>
        </p:nvSpPr>
        <p:spPr>
          <a:xfrm>
            <a:off x="422005" y="404664"/>
            <a:ext cx="406845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3200" dirty="0" smtClean="0"/>
              <a:t>Discussion Text Success</a:t>
            </a:r>
            <a:endParaRPr lang="en-GB" sz="32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0" b="100000" l="7048" r="96476"/>
                    </a14:imgEffect>
                  </a14:imgLayer>
                </a14:imgProps>
              </a:ext>
              <a:ext uri="{28A0092B-C50C-407E-A947-70E740481C1C}">
                <a14:useLocalDpi xmlns:a14="http://schemas.microsoft.com/office/drawing/2010/main" val="0"/>
              </a:ext>
            </a:extLst>
          </a:blip>
          <a:srcRect/>
          <a:stretch>
            <a:fillRect/>
          </a:stretch>
        </p:blipFill>
        <p:spPr bwMode="auto">
          <a:xfrm rot="14664837">
            <a:off x="5451823" y="51974"/>
            <a:ext cx="1427634" cy="2515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Oliver\Documents\Untitled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489" y="3695623"/>
            <a:ext cx="144145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hlinkClick r:id="" action="ppaction://hlinkshowjump?jump=nextslide"/>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151" b="100000" l="0" r="99602"/>
                    </a14:imgEffect>
                  </a14:imgLayer>
                </a14:imgProps>
              </a:ext>
              <a:ext uri="{28A0092B-C50C-407E-A947-70E740481C1C}">
                <a14:useLocalDpi xmlns:a14="http://schemas.microsoft.com/office/drawing/2010/main" val="0"/>
              </a:ext>
            </a:extLst>
          </a:blip>
          <a:srcRect/>
          <a:stretch>
            <a:fillRect/>
          </a:stretch>
        </p:blipFill>
        <p:spPr bwMode="auto">
          <a:xfrm>
            <a:off x="8250175" y="6195275"/>
            <a:ext cx="786321" cy="58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89" y="6169253"/>
            <a:ext cx="685110" cy="5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5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TotalTime>
  <Words>448</Words>
  <Application>Microsoft Office PowerPoint</Application>
  <PresentationFormat>On-screen Show (4:3)</PresentationFormat>
  <Paragraphs>100</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dc:creator>
  <cp:lastModifiedBy>Kendra Cantrell</cp:lastModifiedBy>
  <cp:revision>189</cp:revision>
  <dcterms:created xsi:type="dcterms:W3CDTF">2013-10-17T04:44:17Z</dcterms:created>
  <dcterms:modified xsi:type="dcterms:W3CDTF">2014-06-02T14:53:44Z</dcterms:modified>
</cp:coreProperties>
</file>